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2"/>
    <p:sldId id="257" r:id="rId43"/>
    <p:sldId id="258" r:id="rId44"/>
    <p:sldId id="259" r:id="rId45"/>
    <p:sldId id="260" r:id="rId46"/>
    <p:sldId id="261" r:id="rId47"/>
    <p:sldId id="262" r:id="rId48"/>
    <p:sldId id="263" r:id="rId4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ato 2" charset="1" panose="020F0502020204030203"/>
      <p:regular r:id="rId10"/>
    </p:embeddedFont>
    <p:embeddedFont>
      <p:font typeface="Lato 2 Bold" charset="1" panose="020F0502020204030203"/>
      <p:regular r:id="rId11"/>
    </p:embeddedFont>
    <p:embeddedFont>
      <p:font typeface="Lato 2 Italics" charset="1" panose="020F0502020204030203"/>
      <p:regular r:id="rId12"/>
    </p:embeddedFont>
    <p:embeddedFont>
      <p:font typeface="Lato 2 Bold Italics" charset="1" panose="020F0502020204030203"/>
      <p:regular r:id="rId13"/>
    </p:embeddedFont>
    <p:embeddedFont>
      <p:font typeface="Poppins" charset="1" panose="00000500000000000000"/>
      <p:regular r:id="rId14"/>
    </p:embeddedFont>
    <p:embeddedFont>
      <p:font typeface="Poppins Bold" charset="1" panose="00000800000000000000"/>
      <p:regular r:id="rId15"/>
    </p:embeddedFont>
    <p:embeddedFont>
      <p:font typeface="Poppins Italics" charset="1" panose="00000500000000000000"/>
      <p:regular r:id="rId16"/>
    </p:embeddedFont>
    <p:embeddedFont>
      <p:font typeface="Poppins Bold Italics" charset="1" panose="00000800000000000000"/>
      <p:regular r:id="rId17"/>
    </p:embeddedFont>
    <p:embeddedFont>
      <p:font typeface="Poppins Thin" charset="1" panose="00000300000000000000"/>
      <p:regular r:id="rId18"/>
    </p:embeddedFont>
    <p:embeddedFont>
      <p:font typeface="Poppins Thin Italics" charset="1" panose="00000300000000000000"/>
      <p:regular r:id="rId19"/>
    </p:embeddedFont>
    <p:embeddedFont>
      <p:font typeface="Poppins Extra-Light" charset="1" panose="00000300000000000000"/>
      <p:regular r:id="rId20"/>
    </p:embeddedFont>
    <p:embeddedFont>
      <p:font typeface="Poppins Extra-Light Italics" charset="1" panose="00000300000000000000"/>
      <p:regular r:id="rId21"/>
    </p:embeddedFont>
    <p:embeddedFont>
      <p:font typeface="Poppins Light" charset="1" panose="00000400000000000000"/>
      <p:regular r:id="rId22"/>
    </p:embeddedFont>
    <p:embeddedFont>
      <p:font typeface="Poppins Light Italics" charset="1" panose="00000400000000000000"/>
      <p:regular r:id="rId23"/>
    </p:embeddedFont>
    <p:embeddedFont>
      <p:font typeface="Poppins Medium" charset="1" panose="00000600000000000000"/>
      <p:regular r:id="rId24"/>
    </p:embeddedFont>
    <p:embeddedFont>
      <p:font typeface="Poppins Medium Italics" charset="1" panose="00000600000000000000"/>
      <p:regular r:id="rId25"/>
    </p:embeddedFont>
    <p:embeddedFont>
      <p:font typeface="Poppins Semi-Bold" charset="1" panose="00000700000000000000"/>
      <p:regular r:id="rId26"/>
    </p:embeddedFont>
    <p:embeddedFont>
      <p:font typeface="Poppins Semi-Bold Italics" charset="1" panose="00000700000000000000"/>
      <p:regular r:id="rId27"/>
    </p:embeddedFont>
    <p:embeddedFont>
      <p:font typeface="Poppins Ultra-Bold" charset="1" panose="00000900000000000000"/>
      <p:regular r:id="rId28"/>
    </p:embeddedFont>
    <p:embeddedFont>
      <p:font typeface="Poppins Ultra-Bold Italics" charset="1" panose="00000900000000000000"/>
      <p:regular r:id="rId29"/>
    </p:embeddedFont>
    <p:embeddedFont>
      <p:font typeface="Poppins Heavy" charset="1" panose="00000A00000000000000"/>
      <p:regular r:id="rId30"/>
    </p:embeddedFont>
    <p:embeddedFont>
      <p:font typeface="Poppins Heavy Italics" charset="1" panose="00000A00000000000000"/>
      <p:regular r:id="rId31"/>
    </p:embeddedFont>
    <p:embeddedFont>
      <p:font typeface="Lato 1" charset="1" panose="020F0502020204030203"/>
      <p:regular r:id="rId32"/>
    </p:embeddedFont>
    <p:embeddedFont>
      <p:font typeface="Lato 1 Bold" charset="1" panose="020F0502020204030203"/>
      <p:regular r:id="rId33"/>
    </p:embeddedFont>
    <p:embeddedFont>
      <p:font typeface="Lato 1 Italics" charset="1" panose="020F0502020204030203"/>
      <p:regular r:id="rId34"/>
    </p:embeddedFont>
    <p:embeddedFont>
      <p:font typeface="Lato 1 Bold Italics" charset="1" panose="020F0502020204030203"/>
      <p:regular r:id="rId35"/>
    </p:embeddedFont>
    <p:embeddedFont>
      <p:font typeface="Lato 1 Thin" charset="1" panose="020F0502020204030203"/>
      <p:regular r:id="rId36"/>
    </p:embeddedFont>
    <p:embeddedFont>
      <p:font typeface="Lato 1 Thin Italics" charset="1" panose="020F0502020204030203"/>
      <p:regular r:id="rId37"/>
    </p:embeddedFont>
    <p:embeddedFont>
      <p:font typeface="Lato 1 Light" charset="1" panose="020F0502020204030203"/>
      <p:regular r:id="rId38"/>
    </p:embeddedFont>
    <p:embeddedFont>
      <p:font typeface="Lato 1 Light Italics" charset="1" panose="020F0502020204030203"/>
      <p:regular r:id="rId39"/>
    </p:embeddedFont>
    <p:embeddedFont>
      <p:font typeface="Lato 1 Heavy" charset="1" panose="020F0502020204030203"/>
      <p:regular r:id="rId40"/>
    </p:embeddedFont>
    <p:embeddedFont>
      <p:font typeface="Lato 1 Heavy Italics" charset="1" panose="020F0502020204030203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slides/slide1.xml" Type="http://schemas.openxmlformats.org/officeDocument/2006/relationships/slide"/><Relationship Id="rId43" Target="slides/slide2.xml" Type="http://schemas.openxmlformats.org/officeDocument/2006/relationships/slide"/><Relationship Id="rId44" Target="slides/slide3.xml" Type="http://schemas.openxmlformats.org/officeDocument/2006/relationships/slide"/><Relationship Id="rId45" Target="slides/slide4.xml" Type="http://schemas.openxmlformats.org/officeDocument/2006/relationships/slide"/><Relationship Id="rId46" Target="slides/slide5.xml" Type="http://schemas.openxmlformats.org/officeDocument/2006/relationships/slide"/><Relationship Id="rId47" Target="slides/slide6.xml" Type="http://schemas.openxmlformats.org/officeDocument/2006/relationships/slide"/><Relationship Id="rId48" Target="slides/slide7.xml" Type="http://schemas.openxmlformats.org/officeDocument/2006/relationships/slide"/><Relationship Id="rId49" Target="slides/slide8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jpeg>
</file>

<file path=ppt/media/image2.sv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2.svg" Type="http://schemas.openxmlformats.org/officeDocument/2006/relationships/image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Relationship Id="rId7" Target="../media/image9.png" Type="http://schemas.openxmlformats.org/officeDocument/2006/relationships/image"/><Relationship Id="rId8" Target="../media/image10.sv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Relationship Id="rId4" Target="../media/image1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2A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999973" y="8916670"/>
            <a:ext cx="341630" cy="341630"/>
          </a:xfrm>
          <a:custGeom>
            <a:avLst/>
            <a:gdLst/>
            <a:ahLst/>
            <a:cxnLst/>
            <a:rect r="r" b="b" t="t" l="l"/>
            <a:pathLst>
              <a:path h="341630" w="341630">
                <a:moveTo>
                  <a:pt x="0" y="0"/>
                </a:moveTo>
                <a:lnTo>
                  <a:pt x="341630" y="0"/>
                </a:lnTo>
                <a:lnTo>
                  <a:pt x="341630" y="341630"/>
                </a:lnTo>
                <a:lnTo>
                  <a:pt x="0" y="3416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984348" y="3783374"/>
            <a:ext cx="8397375" cy="1734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139"/>
              </a:lnSpc>
            </a:pPr>
            <a:r>
              <a:rPr lang="en-US" sz="10099">
                <a:solidFill>
                  <a:srgbClr val="FFFFFF"/>
                </a:solidFill>
                <a:latin typeface="Lato 1 Heavy"/>
              </a:rPr>
              <a:t>IoT</a:t>
            </a:r>
          </a:p>
        </p:txBody>
      </p:sp>
      <p:sp>
        <p:nvSpPr>
          <p:cNvPr name="AutoShape 4" id="4"/>
          <p:cNvSpPr/>
          <p:nvPr/>
        </p:nvSpPr>
        <p:spPr>
          <a:xfrm flipH="true">
            <a:off x="6996052" y="5498510"/>
            <a:ext cx="6521148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-1326470" y="-28031"/>
            <a:ext cx="8720626" cy="10315031"/>
          </a:xfrm>
          <a:custGeom>
            <a:avLst/>
            <a:gdLst/>
            <a:ahLst/>
            <a:cxnLst/>
            <a:rect r="r" b="b" t="t" l="l"/>
            <a:pathLst>
              <a:path h="10315031" w="8720626">
                <a:moveTo>
                  <a:pt x="0" y="0"/>
                </a:moveTo>
                <a:lnTo>
                  <a:pt x="8720626" y="0"/>
                </a:lnTo>
                <a:lnTo>
                  <a:pt x="8720626" y="10315031"/>
                </a:lnTo>
                <a:lnTo>
                  <a:pt x="0" y="103150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77602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523479" y="8859520"/>
            <a:ext cx="5585431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Lato 2"/>
              </a:rPr>
              <a:t>Paysanduíche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798969" y="3092316"/>
            <a:ext cx="10129827" cy="891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0"/>
              </a:lnSpc>
            </a:pPr>
            <a:r>
              <a:rPr lang="en-US" sz="2586" spc="473">
                <a:solidFill>
                  <a:srgbClr val="FFFFFF"/>
                </a:solidFill>
                <a:latin typeface="Lato 2"/>
              </a:rPr>
              <a:t>Como algoritmos de machine learning podem ser aplicados aos dados coletados por dispositivos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798969" y="5610298"/>
            <a:ext cx="9799172" cy="1098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74"/>
              </a:lnSpc>
            </a:pPr>
            <a:r>
              <a:rPr lang="en-US" sz="2859">
                <a:solidFill>
                  <a:srgbClr val="FFFFFF"/>
                </a:solidFill>
                <a:latin typeface="Lato 2"/>
              </a:rPr>
              <a:t>para melhorar a eficiência e  a tomada de decisões na indústria 4.0?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635327" y="4398525"/>
            <a:ext cx="15652673" cy="5340544"/>
            <a:chOff x="0" y="0"/>
            <a:chExt cx="4122515" cy="140656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22515" cy="1406563"/>
            </a:xfrm>
            <a:custGeom>
              <a:avLst/>
              <a:gdLst/>
              <a:ahLst/>
              <a:cxnLst/>
              <a:rect r="r" b="b" t="t" l="l"/>
              <a:pathLst>
                <a:path h="1406563" w="4122515">
                  <a:moveTo>
                    <a:pt x="0" y="0"/>
                  </a:moveTo>
                  <a:lnTo>
                    <a:pt x="4122515" y="0"/>
                  </a:lnTo>
                  <a:lnTo>
                    <a:pt x="4122515" y="1406563"/>
                  </a:lnTo>
                  <a:lnTo>
                    <a:pt x="0" y="1406563"/>
                  </a:lnTo>
                  <a:close/>
                </a:path>
              </a:pathLst>
            </a:custGeom>
            <a:solidFill>
              <a:srgbClr val="132A3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0"/>
              <a:ext cx="4122515" cy="15018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7756003" y="0"/>
            <a:ext cx="14098084" cy="10287000"/>
            <a:chOff x="0" y="0"/>
            <a:chExt cx="18797445" cy="13716000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799" t="0" r="799" b="0"/>
            <a:stretch>
              <a:fillRect/>
            </a:stretch>
          </p:blipFill>
          <p:spPr>
            <a:xfrm flipH="false" flipV="false">
              <a:off x="0" y="0"/>
              <a:ext cx="18797445" cy="13716000"/>
            </a:xfrm>
            <a:prstGeom prst="rect">
              <a:avLst/>
            </a:prstGeom>
          </p:spPr>
        </p:pic>
      </p:grpSp>
      <p:sp>
        <p:nvSpPr>
          <p:cNvPr name="Freeform 7" id="7"/>
          <p:cNvSpPr/>
          <p:nvPr/>
        </p:nvSpPr>
        <p:spPr>
          <a:xfrm flipH="false" flipV="false" rot="0">
            <a:off x="6673575" y="7752732"/>
            <a:ext cx="336531" cy="428020"/>
          </a:xfrm>
          <a:custGeom>
            <a:avLst/>
            <a:gdLst/>
            <a:ahLst/>
            <a:cxnLst/>
            <a:rect r="r" b="b" t="t" l="l"/>
            <a:pathLst>
              <a:path h="428020" w="336531">
                <a:moveTo>
                  <a:pt x="0" y="0"/>
                </a:moveTo>
                <a:lnTo>
                  <a:pt x="336531" y="0"/>
                </a:lnTo>
                <a:lnTo>
                  <a:pt x="336531" y="428020"/>
                </a:lnTo>
                <a:lnTo>
                  <a:pt x="0" y="4280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519998" y="7752732"/>
            <a:ext cx="464433" cy="381415"/>
          </a:xfrm>
          <a:custGeom>
            <a:avLst/>
            <a:gdLst/>
            <a:ahLst/>
            <a:cxnLst/>
            <a:rect r="r" b="b" t="t" l="l"/>
            <a:pathLst>
              <a:path h="381415" w="464433">
                <a:moveTo>
                  <a:pt x="0" y="0"/>
                </a:moveTo>
                <a:lnTo>
                  <a:pt x="464433" y="0"/>
                </a:lnTo>
                <a:lnTo>
                  <a:pt x="464433" y="381415"/>
                </a:lnTo>
                <a:lnTo>
                  <a:pt x="0" y="38141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2519998" y="5548538"/>
            <a:ext cx="367027" cy="428020"/>
          </a:xfrm>
          <a:custGeom>
            <a:avLst/>
            <a:gdLst/>
            <a:ahLst/>
            <a:cxnLst/>
            <a:rect r="r" b="b" t="t" l="l"/>
            <a:pathLst>
              <a:path h="428020" w="367027">
                <a:moveTo>
                  <a:pt x="0" y="0"/>
                </a:moveTo>
                <a:lnTo>
                  <a:pt x="367028" y="0"/>
                </a:lnTo>
                <a:lnTo>
                  <a:pt x="367028" y="428020"/>
                </a:lnTo>
                <a:lnTo>
                  <a:pt x="0" y="42802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627830" y="5674933"/>
            <a:ext cx="428020" cy="428020"/>
          </a:xfrm>
          <a:custGeom>
            <a:avLst/>
            <a:gdLst/>
            <a:ahLst/>
            <a:cxnLst/>
            <a:rect r="r" b="b" t="t" l="l"/>
            <a:pathLst>
              <a:path h="428020" w="428020">
                <a:moveTo>
                  <a:pt x="0" y="0"/>
                </a:moveTo>
                <a:lnTo>
                  <a:pt x="428021" y="0"/>
                </a:lnTo>
                <a:lnTo>
                  <a:pt x="428021" y="428020"/>
                </a:lnTo>
                <a:lnTo>
                  <a:pt x="0" y="42802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293803" y="5668583"/>
            <a:ext cx="3807646" cy="72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292">
                <a:solidFill>
                  <a:srgbClr val="FFFFFF"/>
                </a:solidFill>
                <a:latin typeface="Poppins Bold"/>
              </a:rPr>
              <a:t>CONCEITO DE MACHINE LEARNING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293803" y="7812452"/>
            <a:ext cx="2811273" cy="72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292">
                <a:solidFill>
                  <a:srgbClr val="FFFFFF"/>
                </a:solidFill>
                <a:latin typeface="Poppins Bold"/>
              </a:rPr>
              <a:t>DISPOSITIVOS IOT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229708" y="5608258"/>
            <a:ext cx="3622799" cy="36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292">
                <a:solidFill>
                  <a:srgbClr val="FFFFFF"/>
                </a:solidFill>
                <a:latin typeface="Poppins Bold"/>
              </a:rPr>
              <a:t>INDÚSTRIA 4.0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229708" y="7749254"/>
            <a:ext cx="4368273" cy="36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292">
                <a:solidFill>
                  <a:srgbClr val="FFFFFF"/>
                </a:solidFill>
                <a:latin typeface="Poppins Bold"/>
              </a:rPr>
              <a:t>COMO SE RELACIONAM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673575" y="3496825"/>
            <a:ext cx="8778831" cy="901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Poppins Bold"/>
              </a:rPr>
              <a:t>Sumário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697706" y="0"/>
            <a:ext cx="6590294" cy="10287000"/>
            <a:chOff x="0" y="0"/>
            <a:chExt cx="8787058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8666" t="0" r="28666" b="0"/>
            <a:stretch>
              <a:fillRect/>
            </a:stretch>
          </p:blipFill>
          <p:spPr>
            <a:xfrm flipH="false" flipV="false">
              <a:off x="0" y="0"/>
              <a:ext cx="8787058" cy="13716000"/>
            </a:xfrm>
            <a:prstGeom prst="rect">
              <a:avLst/>
            </a:prstGeom>
          </p:spPr>
        </p:pic>
      </p:grpSp>
      <p:sp>
        <p:nvSpPr>
          <p:cNvPr name="AutoShape 4" id="4"/>
          <p:cNvSpPr/>
          <p:nvPr/>
        </p:nvSpPr>
        <p:spPr>
          <a:xfrm>
            <a:off x="1009650" y="1619628"/>
            <a:ext cx="0" cy="1806346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171917" y="1289631"/>
            <a:ext cx="7972083" cy="2285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Poppins Semi-Bold"/>
              </a:rPr>
              <a:t>O que é machine learning?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88176" y="4046855"/>
            <a:ext cx="8926485" cy="4687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59"/>
              </a:lnSpc>
            </a:pPr>
            <a:r>
              <a:rPr lang="en-US" sz="2599">
                <a:solidFill>
                  <a:srgbClr val="000000"/>
                </a:solidFill>
                <a:latin typeface="Lato 2"/>
              </a:rPr>
              <a:t>Machine learning é uma área da </a:t>
            </a:r>
            <a:r>
              <a:rPr lang="en-US" sz="2599">
                <a:solidFill>
                  <a:srgbClr val="000000"/>
                </a:solidFill>
                <a:latin typeface="Lato 2"/>
              </a:rPr>
              <a:t>inteligência artificial que possibilita que um sistema aprenda e se aprimore de maneira autônoma através de redes neurais e aprendizado profundo, sem a necessidade de programação explícita, sendo alimentado por vastas quantidades de dados.</a:t>
            </a:r>
          </a:p>
          <a:p>
            <a:pPr algn="l">
              <a:lnSpc>
                <a:spcPts val="4159"/>
              </a:lnSpc>
            </a:pPr>
          </a:p>
          <a:p>
            <a:pPr algn="l">
              <a:lnSpc>
                <a:spcPts val="4159"/>
              </a:lnSpc>
            </a:pPr>
            <a:r>
              <a:rPr lang="en-US" sz="2599">
                <a:solidFill>
                  <a:srgbClr val="000000"/>
                </a:solidFill>
                <a:latin typeface="Lato 2"/>
              </a:rPr>
              <a:t>Algoritmos de aprendizado de máquina utilizam parâmetros baseados em dados de treinamento, e cada algoritmo analisa dados de maneiras diferentes.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602336" y="0"/>
            <a:ext cx="14904010" cy="10287000"/>
            <a:chOff x="0" y="0"/>
            <a:chExt cx="19872013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609" t="0" r="1609" b="0"/>
            <a:stretch>
              <a:fillRect/>
            </a:stretch>
          </p:blipFill>
          <p:spPr>
            <a:xfrm flipH="false" flipV="false">
              <a:off x="0" y="0"/>
              <a:ext cx="19872013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8967887" y="2988736"/>
            <a:ext cx="7992856" cy="1010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40"/>
              </a:lnSpc>
            </a:pPr>
            <a:r>
              <a:rPr lang="en-US" sz="5600">
                <a:solidFill>
                  <a:srgbClr val="000000"/>
                </a:solidFill>
                <a:latin typeface="Poppins Semi-Bold"/>
              </a:rPr>
              <a:t>Dispositivos IoT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967887" y="4461197"/>
            <a:ext cx="7394463" cy="3115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59"/>
              </a:lnSpc>
            </a:pPr>
            <a:r>
              <a:rPr lang="en-US" sz="2599">
                <a:solidFill>
                  <a:srgbClr val="000000"/>
                </a:solidFill>
                <a:latin typeface="Lato 2"/>
              </a:rPr>
              <a:t>São dispositivos que se conectam à internet e podem coletar e compartilhar dados. O que diferencia os dispositivos IoT de outros aparelhos digitais não é só sua função de se conectar com a internet. Também é sua capacidade de trocar informações com outros dispositivos.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7482554" cy="10287000"/>
            <a:chOff x="0" y="0"/>
            <a:chExt cx="9976738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9560" t="0" r="29560" b="0"/>
            <a:stretch>
              <a:fillRect/>
            </a:stretch>
          </p:blipFill>
          <p:spPr>
            <a:xfrm flipH="false" flipV="false">
              <a:off x="0" y="0"/>
              <a:ext cx="9976738" cy="1371600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9310897" y="3623713"/>
            <a:ext cx="326390" cy="326390"/>
          </a:xfrm>
          <a:custGeom>
            <a:avLst/>
            <a:gdLst/>
            <a:ahLst/>
            <a:cxnLst/>
            <a:rect r="r" b="b" t="t" l="l"/>
            <a:pathLst>
              <a:path h="326390" w="326390">
                <a:moveTo>
                  <a:pt x="0" y="0"/>
                </a:moveTo>
                <a:lnTo>
                  <a:pt x="326389" y="0"/>
                </a:lnTo>
                <a:lnTo>
                  <a:pt x="326389" y="326390"/>
                </a:lnTo>
                <a:lnTo>
                  <a:pt x="0" y="3263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310897" y="2421266"/>
            <a:ext cx="6675193" cy="901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Poppins Semi-Bold"/>
              </a:rPr>
              <a:t>Indústria 4.0?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310897" y="2021218"/>
            <a:ext cx="5288178" cy="5429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spc="351">
                <a:solidFill>
                  <a:srgbClr val="000000"/>
                </a:solidFill>
                <a:latin typeface="Poppins Semi-Bold"/>
              </a:rPr>
              <a:t>Como é 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310897" y="5925589"/>
            <a:ext cx="7394463" cy="305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20"/>
              </a:lnSpc>
            </a:pPr>
            <a:r>
              <a:rPr lang="en-US" sz="2200">
                <a:solidFill>
                  <a:srgbClr val="000000"/>
                </a:solidFill>
                <a:latin typeface="Lato 2"/>
              </a:rPr>
              <a:t> Portanto, “4.0” pode ser considerada a quarta revolução industrial importante. Ou seja, o advento da tecnologia e dos dispositivos inteligentes compõe grande parte dos processos de trabalho e até das técnicas de automação. É aí que o conceito de “fabricação inteligente” se torna realidade.</a:t>
            </a:r>
          </a:p>
          <a:p>
            <a:pPr algn="l">
              <a:lnSpc>
                <a:spcPts val="352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9869549" y="3528463"/>
            <a:ext cx="6999005" cy="2492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2499">
                <a:solidFill>
                  <a:srgbClr val="000000"/>
                </a:solidFill>
                <a:latin typeface="Lato 2 Bold"/>
              </a:rPr>
              <a:t> É a combinação de inovação e tecnologia digital (avanços como robótica e inteligência artificial, sensores sofisticados, etc.) que pode transformar a produção industrial.</a:t>
            </a:r>
          </a:p>
          <a:p>
            <a:pPr algn="l">
              <a:lnSpc>
                <a:spcPts val="3999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697706" y="0"/>
            <a:ext cx="6590294" cy="10287000"/>
            <a:chOff x="0" y="0"/>
            <a:chExt cx="8787058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8666" t="0" r="28666" b="0"/>
            <a:stretch>
              <a:fillRect/>
            </a:stretch>
          </p:blipFill>
          <p:spPr>
            <a:xfrm flipH="false" flipV="false">
              <a:off x="0" y="0"/>
              <a:ext cx="8787058" cy="13716000"/>
            </a:xfrm>
            <a:prstGeom prst="rect">
              <a:avLst/>
            </a:prstGeom>
          </p:spPr>
        </p:pic>
      </p:grpSp>
      <p:sp>
        <p:nvSpPr>
          <p:cNvPr name="AutoShape 4" id="4"/>
          <p:cNvSpPr/>
          <p:nvPr/>
        </p:nvSpPr>
        <p:spPr>
          <a:xfrm>
            <a:off x="1047750" y="1177722"/>
            <a:ext cx="0" cy="1806346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171917" y="847725"/>
            <a:ext cx="7972083" cy="2285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Poppins Semi-Bold"/>
              </a:rPr>
              <a:t>Machine learning na indústria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59614" y="3293892"/>
            <a:ext cx="9888444" cy="57823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7561" indent="-258780" lvl="1">
              <a:lnSpc>
                <a:spcPts val="3835"/>
              </a:lnSpc>
              <a:buFont typeface="Arial"/>
              <a:buChar char="•"/>
            </a:pPr>
            <a:r>
              <a:rPr lang="en-US" sz="2397">
                <a:solidFill>
                  <a:srgbClr val="000000"/>
                </a:solidFill>
                <a:latin typeface="Lato 2"/>
              </a:rPr>
              <a:t>O uso de machine learning na indústria permite prever demandas futuras com base no histórico de vendas.</a:t>
            </a:r>
          </a:p>
          <a:p>
            <a:pPr algn="l" marL="517561" indent="-258780" lvl="1">
              <a:lnSpc>
                <a:spcPts val="3835"/>
              </a:lnSpc>
              <a:buFont typeface="Arial"/>
              <a:buChar char="•"/>
            </a:pPr>
            <a:r>
              <a:rPr lang="en-US" sz="2397">
                <a:solidFill>
                  <a:srgbClr val="000000"/>
                </a:solidFill>
                <a:latin typeface="Lato 2"/>
              </a:rPr>
              <a:t>Possibilita utilizar dados de entrega para encontrar a rota mais eficiente e segura.</a:t>
            </a:r>
          </a:p>
          <a:p>
            <a:pPr algn="l" marL="517561" indent="-258780" lvl="1">
              <a:lnSpc>
                <a:spcPts val="3835"/>
              </a:lnSpc>
              <a:buFont typeface="Arial"/>
              <a:buChar char="•"/>
            </a:pPr>
            <a:r>
              <a:rPr lang="en-US" sz="2397">
                <a:solidFill>
                  <a:srgbClr val="000000"/>
                </a:solidFill>
                <a:latin typeface="Lato 2"/>
              </a:rPr>
              <a:t>Por meio de sensores (IoT) o gestor consegue acompanhar o estado de funcionamento de uma máquina ou veículo em tempo real.</a:t>
            </a:r>
          </a:p>
          <a:p>
            <a:pPr algn="l" marL="517561" indent="-258780" lvl="1">
              <a:lnSpc>
                <a:spcPts val="3835"/>
              </a:lnSpc>
              <a:buFont typeface="Arial"/>
              <a:buChar char="•"/>
            </a:pPr>
            <a:r>
              <a:rPr lang="en-US" sz="2397">
                <a:solidFill>
                  <a:srgbClr val="000000"/>
                </a:solidFill>
                <a:latin typeface="Lato 2"/>
              </a:rPr>
              <a:t>Por meio de dados de direção de motoristas e sensores capazes de ler o ambiente ao redor e processar imagens, os veículos são capazes de aprender e de se tornarem autônomos.</a:t>
            </a:r>
          </a:p>
          <a:p>
            <a:pPr algn="l" marL="517561" indent="-258780" lvl="1">
              <a:lnSpc>
                <a:spcPts val="3835"/>
              </a:lnSpc>
              <a:buFont typeface="Arial"/>
              <a:buChar char="•"/>
            </a:pPr>
            <a:r>
              <a:rPr lang="en-US" sz="2397">
                <a:solidFill>
                  <a:srgbClr val="000000"/>
                </a:solidFill>
                <a:latin typeface="Lato 2"/>
              </a:rPr>
              <a:t>Permite que robôs aprendam a partir de dados do histórico de atendimentos e com a interação com seres humanos, tornando-se cada vez mais inteligentes.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524127" cy="10287000"/>
            <a:chOff x="0" y="0"/>
            <a:chExt cx="171828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18289" cy="2709333"/>
            </a:xfrm>
            <a:custGeom>
              <a:avLst/>
              <a:gdLst/>
              <a:ahLst/>
              <a:cxnLst/>
              <a:rect r="r" b="b" t="t" l="l"/>
              <a:pathLst>
                <a:path h="2709333" w="1718289">
                  <a:moveTo>
                    <a:pt x="0" y="0"/>
                  </a:moveTo>
                  <a:lnTo>
                    <a:pt x="1718289" y="0"/>
                  </a:lnTo>
                  <a:lnTo>
                    <a:pt x="1718289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94F5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0"/>
              <a:ext cx="1718288" cy="28045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46091" y="1024699"/>
            <a:ext cx="7697909" cy="9258300"/>
            <a:chOff x="0" y="0"/>
            <a:chExt cx="10263879" cy="12344400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22229" t="0" r="22229" b="0"/>
            <a:stretch>
              <a:fillRect/>
            </a:stretch>
          </p:blipFill>
          <p:spPr>
            <a:xfrm flipH="false" flipV="false">
              <a:off x="0" y="0"/>
              <a:ext cx="10263879" cy="12344400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9649921" y="7061531"/>
            <a:ext cx="8131959" cy="2826191"/>
            <a:chOff x="0" y="0"/>
            <a:chExt cx="2141751" cy="74434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41751" cy="744347"/>
            </a:xfrm>
            <a:custGeom>
              <a:avLst/>
              <a:gdLst/>
              <a:ahLst/>
              <a:cxnLst/>
              <a:rect r="r" b="b" t="t" l="l"/>
              <a:pathLst>
                <a:path h="744347" w="2141751">
                  <a:moveTo>
                    <a:pt x="48554" y="0"/>
                  </a:moveTo>
                  <a:lnTo>
                    <a:pt x="2093197" y="0"/>
                  </a:lnTo>
                  <a:cubicBezTo>
                    <a:pt x="2106074" y="0"/>
                    <a:pt x="2118424" y="5115"/>
                    <a:pt x="2127530" y="14221"/>
                  </a:cubicBezTo>
                  <a:cubicBezTo>
                    <a:pt x="2136635" y="23327"/>
                    <a:pt x="2141751" y="35677"/>
                    <a:pt x="2141751" y="48554"/>
                  </a:cubicBezTo>
                  <a:lnTo>
                    <a:pt x="2141751" y="695793"/>
                  </a:lnTo>
                  <a:cubicBezTo>
                    <a:pt x="2141751" y="708670"/>
                    <a:pt x="2136635" y="721020"/>
                    <a:pt x="2127530" y="730126"/>
                  </a:cubicBezTo>
                  <a:cubicBezTo>
                    <a:pt x="2118424" y="739231"/>
                    <a:pt x="2106074" y="744347"/>
                    <a:pt x="2093197" y="744347"/>
                  </a:cubicBezTo>
                  <a:lnTo>
                    <a:pt x="48554" y="744347"/>
                  </a:lnTo>
                  <a:cubicBezTo>
                    <a:pt x="35677" y="744347"/>
                    <a:pt x="23327" y="739231"/>
                    <a:pt x="14221" y="730126"/>
                  </a:cubicBezTo>
                  <a:cubicBezTo>
                    <a:pt x="5115" y="721020"/>
                    <a:pt x="0" y="708670"/>
                    <a:pt x="0" y="695793"/>
                  </a:cubicBezTo>
                  <a:lnTo>
                    <a:pt x="0" y="48554"/>
                  </a:lnTo>
                  <a:cubicBezTo>
                    <a:pt x="0" y="35677"/>
                    <a:pt x="5115" y="23327"/>
                    <a:pt x="14221" y="14221"/>
                  </a:cubicBezTo>
                  <a:cubicBezTo>
                    <a:pt x="23327" y="5115"/>
                    <a:pt x="35677" y="0"/>
                    <a:pt x="48554" y="0"/>
                  </a:cubicBezTo>
                  <a:close/>
                </a:path>
              </a:pathLst>
            </a:custGeom>
            <a:solidFill>
              <a:srgbClr val="132A3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95250"/>
              <a:ext cx="2141751" cy="8395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0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0026990" y="1315737"/>
            <a:ext cx="6644525" cy="1619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00"/>
              </a:lnSpc>
            </a:pPr>
            <a:r>
              <a:rPr lang="en-US" sz="4500">
                <a:solidFill>
                  <a:srgbClr val="321902"/>
                </a:solidFill>
                <a:latin typeface="Poppins Semi-Bold"/>
              </a:rPr>
              <a:t>Como tudo isso se relaciona?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026990" y="3031298"/>
            <a:ext cx="7377820" cy="2622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9"/>
              </a:lnSpc>
            </a:pPr>
            <a:r>
              <a:rPr lang="en-US" sz="2399">
                <a:solidFill>
                  <a:srgbClr val="000000"/>
                </a:solidFill>
                <a:latin typeface="Lato 2"/>
              </a:rPr>
              <a:t> Os dados coletados por dispositivos IoT podem ser usados ​​por algoritmos de aprendizado de máquina para identificar padrões, prever problemas e melhorar processos. Isso pode levar a:</a:t>
            </a:r>
          </a:p>
          <a:p>
            <a:pPr algn="l">
              <a:lnSpc>
                <a:spcPts val="4929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0342383" y="5300352"/>
            <a:ext cx="4316527" cy="2098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9"/>
              </a:lnSpc>
            </a:pPr>
            <a:r>
              <a:rPr lang="en-US" sz="2499">
                <a:solidFill>
                  <a:srgbClr val="000000"/>
                </a:solidFill>
                <a:latin typeface="Lato 2"/>
              </a:rPr>
              <a:t>·Maior eficiência</a:t>
            </a:r>
          </a:p>
          <a:p>
            <a:pPr algn="l">
              <a:lnSpc>
                <a:spcPts val="4249"/>
              </a:lnSpc>
            </a:pPr>
            <a:r>
              <a:rPr lang="en-US" sz="2499">
                <a:solidFill>
                  <a:srgbClr val="000000"/>
                </a:solidFill>
                <a:latin typeface="Lato 2"/>
              </a:rPr>
              <a:t>·Melhor tomada de decisões</a:t>
            </a:r>
          </a:p>
          <a:p>
            <a:pPr algn="l">
              <a:lnSpc>
                <a:spcPts val="4249"/>
              </a:lnSpc>
            </a:pPr>
            <a:r>
              <a:rPr lang="en-US" sz="2499">
                <a:solidFill>
                  <a:srgbClr val="000000"/>
                </a:solidFill>
                <a:latin typeface="Lato 2"/>
              </a:rPr>
              <a:t>·Reduzir custos</a:t>
            </a:r>
          </a:p>
          <a:p>
            <a:pPr algn="l">
              <a:lnSpc>
                <a:spcPts val="4249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0026990" y="962025"/>
            <a:ext cx="6043485" cy="36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292">
                <a:solidFill>
                  <a:srgbClr val="000000"/>
                </a:solidFill>
                <a:latin typeface="Poppins Bold"/>
              </a:rPr>
              <a:t>MAS...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311507" y="7319147"/>
            <a:ext cx="6527511" cy="2632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9"/>
              </a:lnSpc>
            </a:pPr>
            <a:r>
              <a:rPr lang="en-US" sz="2499">
                <a:solidFill>
                  <a:srgbClr val="FFFFFF"/>
                </a:solidFill>
                <a:latin typeface="Lato 2"/>
              </a:rPr>
              <a:t> A aprendizagem automática ajuda a explorar todo o potencial dos dados recolhidos pelos dispositivos IoT, conduzindo a uma indústria mais inteligente e eficiente.</a:t>
            </a:r>
          </a:p>
          <a:p>
            <a:pPr algn="l">
              <a:lnSpc>
                <a:spcPts val="4249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2A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999973" y="8916670"/>
            <a:ext cx="341630" cy="341630"/>
          </a:xfrm>
          <a:custGeom>
            <a:avLst/>
            <a:gdLst/>
            <a:ahLst/>
            <a:cxnLst/>
            <a:rect r="r" b="b" t="t" l="l"/>
            <a:pathLst>
              <a:path h="341630" w="341630">
                <a:moveTo>
                  <a:pt x="0" y="0"/>
                </a:moveTo>
                <a:lnTo>
                  <a:pt x="341630" y="0"/>
                </a:lnTo>
                <a:lnTo>
                  <a:pt x="341630" y="341630"/>
                </a:lnTo>
                <a:lnTo>
                  <a:pt x="0" y="3416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999973" y="4142497"/>
            <a:ext cx="6108937" cy="1252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20"/>
              </a:lnSpc>
            </a:pPr>
            <a:r>
              <a:rPr lang="en-US" sz="7300">
                <a:solidFill>
                  <a:srgbClr val="FFFFFF"/>
                </a:solidFill>
                <a:latin typeface="Lato 1 Heavy"/>
              </a:rPr>
              <a:t>Obrigado!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523479" y="8859520"/>
            <a:ext cx="5585431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Lato 2"/>
              </a:rPr>
              <a:t>Paysanduíche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999973" y="5985887"/>
            <a:ext cx="7539565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 spc="420">
                <a:solidFill>
                  <a:srgbClr val="FFFFFF"/>
                </a:solidFill>
                <a:latin typeface="Lato 2"/>
              </a:rPr>
              <a:t>Evellyn, Kaique, Matheus Alves e Miguel</a:t>
            </a:r>
          </a:p>
        </p:txBody>
      </p:sp>
      <p:sp>
        <p:nvSpPr>
          <p:cNvPr name="AutoShape 6" id="6"/>
          <p:cNvSpPr/>
          <p:nvPr/>
        </p:nvSpPr>
        <p:spPr>
          <a:xfrm rot="-10800000">
            <a:off x="6815653" y="5700137"/>
            <a:ext cx="6521148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0" y="0"/>
            <a:ext cx="7339482" cy="10287000"/>
          </a:xfrm>
          <a:custGeom>
            <a:avLst/>
            <a:gdLst/>
            <a:ahLst/>
            <a:cxnLst/>
            <a:rect r="r" b="b" t="t" l="l"/>
            <a:pathLst>
              <a:path h="10287000" w="7339482">
                <a:moveTo>
                  <a:pt x="0" y="0"/>
                </a:moveTo>
                <a:lnTo>
                  <a:pt x="7339482" y="0"/>
                </a:lnTo>
                <a:lnTo>
                  <a:pt x="733948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7626" t="0" r="-53139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DAGEj6K9rLg</dc:identifier>
  <dcterms:modified xsi:type="dcterms:W3CDTF">2011-08-01T06:04:30Z</dcterms:modified>
  <cp:revision>1</cp:revision>
  <dc:title>Machine learning na indústria 4.0-Paysanduíche</dc:title>
</cp:coreProperties>
</file>

<file path=docProps/thumbnail.jpeg>
</file>